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8" r:id="rId3"/>
    <p:sldId id="259" r:id="rId4"/>
    <p:sldId id="260" r:id="rId5"/>
    <p:sldId id="261" r:id="rId6"/>
    <p:sldId id="262" r:id="rId7"/>
    <p:sldId id="263" r:id="rId8"/>
    <p:sldId id="264" r:id="rId9"/>
    <p:sldId id="265" r:id="rId10"/>
    <p:sldId id="267"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98"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4D020C7-2E1C-4FE2-B50A-296975952FE8}" type="datetimeFigureOut">
              <a:rPr lang="en-US" smtClean="0"/>
              <a:t>8/27/2012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0F8A9D-B11C-4E71-9762-9D67A46A192A}" type="slidenum">
              <a:rPr lang="en-US" smtClean="0"/>
              <a:t>‹#›</a:t>
            </a:fld>
            <a:endParaRPr lang="en-US"/>
          </a:p>
        </p:txBody>
      </p:sp>
    </p:spTree>
    <p:extLst>
      <p:ext uri="{BB962C8B-B14F-4D97-AF65-F5344CB8AC3E}">
        <p14:creationId xmlns:p14="http://schemas.microsoft.com/office/powerpoint/2010/main" val="32029375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4D020C7-2E1C-4FE2-B50A-296975952FE8}" type="datetimeFigureOut">
              <a:rPr lang="en-US" smtClean="0"/>
              <a:t>8/27/2012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0F8A9D-B11C-4E71-9762-9D67A46A192A}" type="slidenum">
              <a:rPr lang="en-US" smtClean="0"/>
              <a:t>‹#›</a:t>
            </a:fld>
            <a:endParaRPr lang="en-US"/>
          </a:p>
        </p:txBody>
      </p:sp>
    </p:spTree>
    <p:extLst>
      <p:ext uri="{BB962C8B-B14F-4D97-AF65-F5344CB8AC3E}">
        <p14:creationId xmlns:p14="http://schemas.microsoft.com/office/powerpoint/2010/main" val="39284179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4D020C7-2E1C-4FE2-B50A-296975952FE8}" type="datetimeFigureOut">
              <a:rPr lang="en-US" smtClean="0"/>
              <a:t>8/27/2012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0F8A9D-B11C-4E71-9762-9D67A46A192A}" type="slidenum">
              <a:rPr lang="en-US" smtClean="0"/>
              <a:t>‹#›</a:t>
            </a:fld>
            <a:endParaRPr lang="en-US"/>
          </a:p>
        </p:txBody>
      </p:sp>
    </p:spTree>
    <p:extLst>
      <p:ext uri="{BB962C8B-B14F-4D97-AF65-F5344CB8AC3E}">
        <p14:creationId xmlns:p14="http://schemas.microsoft.com/office/powerpoint/2010/main" val="40692283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4D020C7-2E1C-4FE2-B50A-296975952FE8}" type="datetimeFigureOut">
              <a:rPr lang="en-US" smtClean="0"/>
              <a:t>8/27/2012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0F8A9D-B11C-4E71-9762-9D67A46A192A}" type="slidenum">
              <a:rPr lang="en-US" smtClean="0"/>
              <a:t>‹#›</a:t>
            </a:fld>
            <a:endParaRPr lang="en-US"/>
          </a:p>
        </p:txBody>
      </p:sp>
    </p:spTree>
    <p:extLst>
      <p:ext uri="{BB962C8B-B14F-4D97-AF65-F5344CB8AC3E}">
        <p14:creationId xmlns:p14="http://schemas.microsoft.com/office/powerpoint/2010/main" val="3931240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4D020C7-2E1C-4FE2-B50A-296975952FE8}" type="datetimeFigureOut">
              <a:rPr lang="en-US" smtClean="0"/>
              <a:t>8/27/2012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0F8A9D-B11C-4E71-9762-9D67A46A192A}" type="slidenum">
              <a:rPr lang="en-US" smtClean="0"/>
              <a:t>‹#›</a:t>
            </a:fld>
            <a:endParaRPr lang="en-US"/>
          </a:p>
        </p:txBody>
      </p:sp>
    </p:spTree>
    <p:extLst>
      <p:ext uri="{BB962C8B-B14F-4D97-AF65-F5344CB8AC3E}">
        <p14:creationId xmlns:p14="http://schemas.microsoft.com/office/powerpoint/2010/main" val="1217779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4D020C7-2E1C-4FE2-B50A-296975952FE8}" type="datetimeFigureOut">
              <a:rPr lang="en-US" smtClean="0"/>
              <a:t>8/27/2012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0F8A9D-B11C-4E71-9762-9D67A46A192A}" type="slidenum">
              <a:rPr lang="en-US" smtClean="0"/>
              <a:t>‹#›</a:t>
            </a:fld>
            <a:endParaRPr lang="en-US"/>
          </a:p>
        </p:txBody>
      </p:sp>
    </p:spTree>
    <p:extLst>
      <p:ext uri="{BB962C8B-B14F-4D97-AF65-F5344CB8AC3E}">
        <p14:creationId xmlns:p14="http://schemas.microsoft.com/office/powerpoint/2010/main" val="32952113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4D020C7-2E1C-4FE2-B50A-296975952FE8}" type="datetimeFigureOut">
              <a:rPr lang="en-US" smtClean="0"/>
              <a:t>8/27/2012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0F8A9D-B11C-4E71-9762-9D67A46A192A}" type="slidenum">
              <a:rPr lang="en-US" smtClean="0"/>
              <a:t>‹#›</a:t>
            </a:fld>
            <a:endParaRPr lang="en-US"/>
          </a:p>
        </p:txBody>
      </p:sp>
    </p:spTree>
    <p:extLst>
      <p:ext uri="{BB962C8B-B14F-4D97-AF65-F5344CB8AC3E}">
        <p14:creationId xmlns:p14="http://schemas.microsoft.com/office/powerpoint/2010/main" val="3619883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4D020C7-2E1C-4FE2-B50A-296975952FE8}" type="datetimeFigureOut">
              <a:rPr lang="en-US" smtClean="0"/>
              <a:t>8/27/2012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0F8A9D-B11C-4E71-9762-9D67A46A192A}" type="slidenum">
              <a:rPr lang="en-US" smtClean="0"/>
              <a:t>‹#›</a:t>
            </a:fld>
            <a:endParaRPr lang="en-US"/>
          </a:p>
        </p:txBody>
      </p:sp>
    </p:spTree>
    <p:extLst>
      <p:ext uri="{BB962C8B-B14F-4D97-AF65-F5344CB8AC3E}">
        <p14:creationId xmlns:p14="http://schemas.microsoft.com/office/powerpoint/2010/main" val="565736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D020C7-2E1C-4FE2-B50A-296975952FE8}" type="datetimeFigureOut">
              <a:rPr lang="en-US" smtClean="0"/>
              <a:t>8/27/2012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0F8A9D-B11C-4E71-9762-9D67A46A192A}" type="slidenum">
              <a:rPr lang="en-US" smtClean="0"/>
              <a:t>‹#›</a:t>
            </a:fld>
            <a:endParaRPr lang="en-US"/>
          </a:p>
        </p:txBody>
      </p:sp>
    </p:spTree>
    <p:extLst>
      <p:ext uri="{BB962C8B-B14F-4D97-AF65-F5344CB8AC3E}">
        <p14:creationId xmlns:p14="http://schemas.microsoft.com/office/powerpoint/2010/main" val="4215362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D020C7-2E1C-4FE2-B50A-296975952FE8}" type="datetimeFigureOut">
              <a:rPr lang="en-US" smtClean="0"/>
              <a:t>8/27/2012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0F8A9D-B11C-4E71-9762-9D67A46A192A}" type="slidenum">
              <a:rPr lang="en-US" smtClean="0"/>
              <a:t>‹#›</a:t>
            </a:fld>
            <a:endParaRPr lang="en-US"/>
          </a:p>
        </p:txBody>
      </p:sp>
    </p:spTree>
    <p:extLst>
      <p:ext uri="{BB962C8B-B14F-4D97-AF65-F5344CB8AC3E}">
        <p14:creationId xmlns:p14="http://schemas.microsoft.com/office/powerpoint/2010/main" val="919423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D020C7-2E1C-4FE2-B50A-296975952FE8}" type="datetimeFigureOut">
              <a:rPr lang="en-US" smtClean="0"/>
              <a:t>8/27/2012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0F8A9D-B11C-4E71-9762-9D67A46A192A}" type="slidenum">
              <a:rPr lang="en-US" smtClean="0"/>
              <a:t>‹#›</a:t>
            </a:fld>
            <a:endParaRPr lang="en-US"/>
          </a:p>
        </p:txBody>
      </p:sp>
    </p:spTree>
    <p:extLst>
      <p:ext uri="{BB962C8B-B14F-4D97-AF65-F5344CB8AC3E}">
        <p14:creationId xmlns:p14="http://schemas.microsoft.com/office/powerpoint/2010/main" val="1446169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D020C7-2E1C-4FE2-B50A-296975952FE8}" type="datetimeFigureOut">
              <a:rPr lang="en-US" smtClean="0"/>
              <a:t>8/27/2012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F8A9D-B11C-4E71-9762-9D67A46A192A}" type="slidenum">
              <a:rPr lang="en-US" smtClean="0"/>
              <a:t>‹#›</a:t>
            </a:fld>
            <a:endParaRPr lang="en-US"/>
          </a:p>
        </p:txBody>
      </p:sp>
    </p:spTree>
    <p:extLst>
      <p:ext uri="{BB962C8B-B14F-4D97-AF65-F5344CB8AC3E}">
        <p14:creationId xmlns:p14="http://schemas.microsoft.com/office/powerpoint/2010/main" val="14672103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Introduction to Geographica</a:t>
            </a:r>
            <a:r>
              <a:rPr lang="en-US" dirty="0"/>
              <a:t>l</a:t>
            </a:r>
            <a:r>
              <a:rPr lang="en-US" dirty="0" smtClean="0"/>
              <a:t> Information Systems (GIS)</a:t>
            </a:r>
            <a:endParaRPr lang="en-US" dirty="0"/>
          </a:p>
        </p:txBody>
      </p:sp>
      <p:sp>
        <p:nvSpPr>
          <p:cNvPr id="3" name="Subtitle 2"/>
          <p:cNvSpPr>
            <a:spLocks noGrp="1"/>
          </p:cNvSpPr>
          <p:nvPr>
            <p:ph type="subTitle" idx="1"/>
          </p:nvPr>
        </p:nvSpPr>
        <p:spPr/>
        <p:txBody>
          <a:bodyPr>
            <a:normAutofit/>
          </a:bodyPr>
          <a:lstStyle/>
          <a:p>
            <a:r>
              <a:rPr lang="en-US" dirty="0" smtClean="0"/>
              <a:t>Engineer Salahuddin Jokhio, E.B, E.M</a:t>
            </a:r>
          </a:p>
          <a:p>
            <a:r>
              <a:rPr lang="en-US" dirty="0" smtClean="0"/>
              <a:t>Lecturer, CSE, IICT</a:t>
            </a:r>
          </a:p>
          <a:p>
            <a:r>
              <a:rPr lang="en-US" dirty="0" smtClean="0"/>
              <a:t>MUET Jamshoro, Sindh, Pakistan</a:t>
            </a:r>
            <a:endParaRPr lang="en-US" dirty="0"/>
          </a:p>
        </p:txBody>
      </p:sp>
      <p:sp>
        <p:nvSpPr>
          <p:cNvPr id="4" name="TextBox 3"/>
          <p:cNvSpPr txBox="1"/>
          <p:nvPr/>
        </p:nvSpPr>
        <p:spPr>
          <a:xfrm>
            <a:off x="2133600" y="1330404"/>
            <a:ext cx="4953000" cy="1107996"/>
          </a:xfrm>
          <a:prstGeom prst="rect">
            <a:avLst/>
          </a:prstGeom>
          <a:noFill/>
        </p:spPr>
        <p:txBody>
          <a:bodyPr wrap="square" rtlCol="0">
            <a:spAutoFit/>
          </a:bodyPr>
          <a:lstStyle/>
          <a:p>
            <a:r>
              <a:rPr lang="en-US" sz="6600" dirty="0" smtClean="0"/>
              <a:t>LECTURE # 08</a:t>
            </a:r>
            <a:endParaRPr lang="en-US" sz="6600" dirty="0"/>
          </a:p>
        </p:txBody>
      </p:sp>
    </p:spTree>
    <p:extLst>
      <p:ext uri="{BB962C8B-B14F-4D97-AF65-F5344CB8AC3E}">
        <p14:creationId xmlns:p14="http://schemas.microsoft.com/office/powerpoint/2010/main" val="38735629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 Oriented Data Model</a:t>
            </a:r>
            <a:endParaRPr lang="en-US" dirty="0"/>
          </a:p>
        </p:txBody>
      </p:sp>
      <p:sp>
        <p:nvSpPr>
          <p:cNvPr id="3" name="Content Placeholder 2"/>
          <p:cNvSpPr>
            <a:spLocks noGrp="1"/>
          </p:cNvSpPr>
          <p:nvPr>
            <p:ph idx="1"/>
          </p:nvPr>
        </p:nvSpPr>
        <p:spPr>
          <a:xfrm>
            <a:off x="457200" y="1371600"/>
            <a:ext cx="8229600" cy="5105400"/>
          </a:xfrm>
        </p:spPr>
        <p:txBody>
          <a:bodyPr>
            <a:noAutofit/>
          </a:bodyPr>
          <a:lstStyle/>
          <a:p>
            <a:pPr algn="just"/>
            <a:r>
              <a:rPr lang="en-US" sz="2400" dirty="0"/>
              <a:t>The object-oriented database model manages data through </a:t>
            </a:r>
            <a:r>
              <a:rPr lang="en-US" sz="2400" i="1" dirty="0"/>
              <a:t>objects</a:t>
            </a:r>
            <a:r>
              <a:rPr lang="en-US" sz="2400" dirty="0"/>
              <a:t>. An object is a collection of data elements and operations that together are considered a single entity</a:t>
            </a:r>
            <a:r>
              <a:rPr lang="en-US" sz="2400" dirty="0" smtClean="0"/>
              <a:t>.</a:t>
            </a:r>
          </a:p>
          <a:p>
            <a:pPr algn="just"/>
            <a:r>
              <a:rPr lang="en-US" sz="2400" dirty="0" smtClean="0"/>
              <a:t> </a:t>
            </a:r>
            <a:r>
              <a:rPr lang="en-US" sz="2400" dirty="0"/>
              <a:t>The object-oriented database is a relatively new model. This approach has the attraction that querying is very natural, as features can be bundled together with attributes at the database administrator's discretion</a:t>
            </a:r>
            <a:r>
              <a:rPr lang="en-US" sz="2400" dirty="0" smtClean="0"/>
              <a:t>.</a:t>
            </a:r>
          </a:p>
          <a:p>
            <a:pPr algn="just"/>
            <a:r>
              <a:rPr lang="en-US" sz="2400" dirty="0" smtClean="0"/>
              <a:t> </a:t>
            </a:r>
            <a:r>
              <a:rPr lang="en-US" sz="2400" dirty="0"/>
              <a:t>To date, only a few GIS packages are promoting the use of this attribute data model. However, initial impressions indicate that this approach may hold many operational benefits with respect to geographic data processing. </a:t>
            </a:r>
            <a:endParaRPr lang="en-US" sz="2400" dirty="0" smtClean="0"/>
          </a:p>
          <a:p>
            <a:pPr algn="just"/>
            <a:r>
              <a:rPr lang="en-US" sz="2400" dirty="0" smtClean="0"/>
              <a:t>Fulfillment </a:t>
            </a:r>
            <a:r>
              <a:rPr lang="en-US" sz="2400" dirty="0"/>
              <a:t>of this promise with a commercial GIS product remains to be seen. </a:t>
            </a:r>
          </a:p>
        </p:txBody>
      </p:sp>
    </p:spTree>
    <p:extLst>
      <p:ext uri="{BB962C8B-B14F-4D97-AF65-F5344CB8AC3E}">
        <p14:creationId xmlns:p14="http://schemas.microsoft.com/office/powerpoint/2010/main" val="14664941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Attribute data modeling </a:t>
            </a:r>
            <a:br>
              <a:rPr lang="en-US" dirty="0" smtClean="0"/>
            </a:br>
            <a:r>
              <a:rPr lang="en-US" dirty="0" smtClean="0"/>
              <a:t>(part 2)</a:t>
            </a:r>
            <a:endParaRPr lang="en-US" dirty="0"/>
          </a:p>
        </p:txBody>
      </p:sp>
      <p:sp>
        <p:nvSpPr>
          <p:cNvPr id="5" name="Text Placeholder 4"/>
          <p:cNvSpPr>
            <a:spLocks noGrp="1"/>
          </p:cNvSpPr>
          <p:nvPr>
            <p:ph type="body" idx="1"/>
          </p:nvPr>
        </p:nvSpPr>
        <p:spPr/>
        <p:txBody>
          <a:bodyPr/>
          <a:lstStyle/>
          <a:p>
            <a:r>
              <a:rPr lang="en-US" dirty="0" smtClean="0"/>
              <a:t>This lecture is on</a:t>
            </a:r>
            <a:endParaRPr lang="en-US" dirty="0"/>
          </a:p>
        </p:txBody>
      </p:sp>
    </p:spTree>
    <p:extLst>
      <p:ext uri="{BB962C8B-B14F-4D97-AF65-F5344CB8AC3E}">
        <p14:creationId xmlns:p14="http://schemas.microsoft.com/office/powerpoint/2010/main" val="2823548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Relational Model</a:t>
            </a:r>
            <a:endParaRPr lang="en-US" dirty="0"/>
          </a:p>
        </p:txBody>
      </p:sp>
      <p:sp>
        <p:nvSpPr>
          <p:cNvPr id="3" name="Content Placeholder 2"/>
          <p:cNvSpPr>
            <a:spLocks noGrp="1"/>
          </p:cNvSpPr>
          <p:nvPr>
            <p:ph idx="1"/>
          </p:nvPr>
        </p:nvSpPr>
        <p:spPr/>
        <p:txBody>
          <a:bodyPr>
            <a:normAutofit fontScale="85000" lnSpcReduction="20000"/>
          </a:bodyPr>
          <a:lstStyle/>
          <a:p>
            <a:r>
              <a:rPr lang="en-US" dirty="0"/>
              <a:t>The relational database organizes data in </a:t>
            </a:r>
            <a:r>
              <a:rPr lang="en-US" i="1" dirty="0"/>
              <a:t>tables</a:t>
            </a:r>
            <a:r>
              <a:rPr lang="en-US" dirty="0"/>
              <a:t>. </a:t>
            </a:r>
            <a:endParaRPr lang="en-US" dirty="0" smtClean="0"/>
          </a:p>
          <a:p>
            <a:r>
              <a:rPr lang="en-US" dirty="0" smtClean="0"/>
              <a:t>Each </a:t>
            </a:r>
            <a:r>
              <a:rPr lang="en-US" dirty="0"/>
              <a:t>table, is identified by a unique table name, and is organized by </a:t>
            </a:r>
            <a:r>
              <a:rPr lang="en-US" i="1" dirty="0"/>
              <a:t>rows </a:t>
            </a:r>
            <a:r>
              <a:rPr lang="en-US" dirty="0"/>
              <a:t>and </a:t>
            </a:r>
            <a:r>
              <a:rPr lang="en-US" i="1" dirty="0"/>
              <a:t>columns</a:t>
            </a:r>
            <a:r>
              <a:rPr lang="en-US" dirty="0"/>
              <a:t>. </a:t>
            </a:r>
            <a:endParaRPr lang="en-US" dirty="0" smtClean="0"/>
          </a:p>
          <a:p>
            <a:r>
              <a:rPr lang="en-US" dirty="0" smtClean="0"/>
              <a:t>Each </a:t>
            </a:r>
            <a:r>
              <a:rPr lang="en-US" dirty="0"/>
              <a:t>column within a table also has a unique name. </a:t>
            </a:r>
            <a:endParaRPr lang="en-US" dirty="0" smtClean="0"/>
          </a:p>
          <a:p>
            <a:r>
              <a:rPr lang="en-US" dirty="0" smtClean="0"/>
              <a:t>Columns </a:t>
            </a:r>
            <a:r>
              <a:rPr lang="en-US" dirty="0"/>
              <a:t>store the values for a specific attribute, e.g. cover group, tree height. </a:t>
            </a:r>
            <a:endParaRPr lang="en-US" dirty="0" smtClean="0"/>
          </a:p>
          <a:p>
            <a:r>
              <a:rPr lang="en-US" dirty="0" smtClean="0"/>
              <a:t>Rows </a:t>
            </a:r>
            <a:r>
              <a:rPr lang="en-US" dirty="0"/>
              <a:t>represent one record in the table. In a GIS each row is usually linked to a separate spatial feature, e.g. a forestry stand. </a:t>
            </a:r>
            <a:endParaRPr lang="en-US" dirty="0" smtClean="0"/>
          </a:p>
          <a:p>
            <a:r>
              <a:rPr lang="en-US" dirty="0" smtClean="0"/>
              <a:t>Accordingly, each row would be comprised of several columns, each column containing a specific value for that geographic feature. </a:t>
            </a:r>
            <a:endParaRPr lang="en-US" dirty="0"/>
          </a:p>
        </p:txBody>
      </p:sp>
    </p:spTree>
    <p:extLst>
      <p:ext uri="{BB962C8B-B14F-4D97-AF65-F5344CB8AC3E}">
        <p14:creationId xmlns:p14="http://schemas.microsoft.com/office/powerpoint/2010/main" val="19652234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Relational Model (Cont.)</a:t>
            </a:r>
            <a:endParaRPr lang="en-US" dirty="0"/>
          </a:p>
        </p:txBody>
      </p:sp>
      <p:sp>
        <p:nvSpPr>
          <p:cNvPr id="3" name="Content Placeholder 2"/>
          <p:cNvSpPr>
            <a:spLocks noGrp="1"/>
          </p:cNvSpPr>
          <p:nvPr>
            <p:ph idx="1"/>
          </p:nvPr>
        </p:nvSpPr>
        <p:spPr/>
        <p:txBody>
          <a:bodyPr>
            <a:normAutofit/>
          </a:bodyPr>
          <a:lstStyle/>
          <a:p>
            <a:r>
              <a:rPr lang="en-US" sz="2800" dirty="0"/>
              <a:t>The following figure presents a sample table for forest inventory features. This table has 4 rows and 5 columns. The forest stand number would be the </a:t>
            </a:r>
            <a:r>
              <a:rPr lang="en-US" sz="2800" i="1" dirty="0"/>
              <a:t>label </a:t>
            </a:r>
            <a:r>
              <a:rPr lang="en-US" sz="2800" dirty="0"/>
              <a:t>for the spatial feature as well as the </a:t>
            </a:r>
            <a:r>
              <a:rPr lang="en-US" sz="2800" i="1" dirty="0"/>
              <a:t>primary key </a:t>
            </a:r>
            <a:r>
              <a:rPr lang="en-US" sz="2800" dirty="0"/>
              <a:t>for the database table. This serves as the linkage between the spatial definition of the feature and the attribute data for the feature.</a:t>
            </a:r>
          </a:p>
        </p:txBody>
      </p:sp>
      <p:grpSp>
        <p:nvGrpSpPr>
          <p:cNvPr id="4" name="Group 3"/>
          <p:cNvGrpSpPr/>
          <p:nvPr/>
        </p:nvGrpSpPr>
        <p:grpSpPr>
          <a:xfrm>
            <a:off x="1524000" y="4552950"/>
            <a:ext cx="6191250" cy="2152650"/>
            <a:chOff x="609600" y="4148959"/>
            <a:chExt cx="6191250" cy="215265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 r="48986"/>
            <a:stretch/>
          </p:blipFill>
          <p:spPr bwMode="auto">
            <a:xfrm>
              <a:off x="609600" y="4148959"/>
              <a:ext cx="4577255"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4191000"/>
              <a:ext cx="1619250"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8545983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Relational Models</a:t>
            </a:r>
            <a:endParaRPr lang="en-US" dirty="0"/>
          </a:p>
        </p:txBody>
      </p:sp>
      <p:sp>
        <p:nvSpPr>
          <p:cNvPr id="3" name="Content Placeholder 2"/>
          <p:cNvSpPr>
            <a:spLocks noGrp="1"/>
          </p:cNvSpPr>
          <p:nvPr>
            <p:ph idx="1"/>
          </p:nvPr>
        </p:nvSpPr>
        <p:spPr/>
        <p:txBody>
          <a:bodyPr>
            <a:normAutofit fontScale="85000" lnSpcReduction="10000"/>
          </a:bodyPr>
          <a:lstStyle/>
          <a:p>
            <a:r>
              <a:rPr lang="en-US" dirty="0"/>
              <a:t>Data is often stored in several tables. </a:t>
            </a:r>
            <a:endParaRPr lang="en-US" dirty="0" smtClean="0"/>
          </a:p>
          <a:p>
            <a:r>
              <a:rPr lang="en-US" dirty="0" smtClean="0"/>
              <a:t>Tables </a:t>
            </a:r>
            <a:r>
              <a:rPr lang="en-US" dirty="0"/>
              <a:t>can be joined or referenced to each other by common columns (relational fields). </a:t>
            </a:r>
            <a:endParaRPr lang="en-US" dirty="0" smtClean="0"/>
          </a:p>
          <a:p>
            <a:r>
              <a:rPr lang="en-US" dirty="0" smtClean="0"/>
              <a:t>Usually </a:t>
            </a:r>
            <a:r>
              <a:rPr lang="en-US" dirty="0"/>
              <a:t>the common column is an identification number for a selected geographic feature, e.g. a forestry stand polygon number. This identification number acts as the </a:t>
            </a:r>
            <a:r>
              <a:rPr lang="en-US" i="1" dirty="0"/>
              <a:t>primary key </a:t>
            </a:r>
            <a:r>
              <a:rPr lang="en-US" dirty="0"/>
              <a:t>for the </a:t>
            </a:r>
            <a:r>
              <a:rPr lang="en-US" dirty="0" smtClean="0"/>
              <a:t>table.</a:t>
            </a:r>
          </a:p>
          <a:p>
            <a:r>
              <a:rPr lang="en-US" dirty="0" smtClean="0"/>
              <a:t>The </a:t>
            </a:r>
            <a:r>
              <a:rPr lang="en-US" dirty="0"/>
              <a:t>ability to join tables through use of a common column is the essence of the relational model. Such relational joins are usually ad hoc in nature and form the basis of for querying in a relational GIS product. </a:t>
            </a:r>
          </a:p>
          <a:p>
            <a:endParaRPr lang="en-US" dirty="0"/>
          </a:p>
        </p:txBody>
      </p:sp>
    </p:spTree>
    <p:extLst>
      <p:ext uri="{BB962C8B-B14F-4D97-AF65-F5344CB8AC3E}">
        <p14:creationId xmlns:p14="http://schemas.microsoft.com/office/powerpoint/2010/main" val="22779402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Relational Model</a:t>
            </a:r>
            <a:endParaRPr lang="en-US" dirty="0"/>
          </a:p>
        </p:txBody>
      </p:sp>
      <p:sp>
        <p:nvSpPr>
          <p:cNvPr id="3" name="Content Placeholder 2"/>
          <p:cNvSpPr>
            <a:spLocks noGrp="1"/>
          </p:cNvSpPr>
          <p:nvPr>
            <p:ph idx="1"/>
          </p:nvPr>
        </p:nvSpPr>
        <p:spPr>
          <a:xfrm>
            <a:off x="457200" y="1600200"/>
            <a:ext cx="3276600" cy="4525963"/>
          </a:xfrm>
        </p:spPr>
        <p:txBody>
          <a:bodyPr>
            <a:normAutofit lnSpcReduction="10000"/>
          </a:bodyPr>
          <a:lstStyle/>
          <a:p>
            <a:r>
              <a:rPr lang="en-US" dirty="0"/>
              <a:t>In the relational design, data are stored conceptually as a collection of tables. Common fields in different tables are used to link them together.</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642" r="7471"/>
          <a:stretch/>
        </p:blipFill>
        <p:spPr bwMode="auto">
          <a:xfrm>
            <a:off x="3733800" y="1502979"/>
            <a:ext cx="5344510" cy="485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37101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Relational DBMS &amp; GIS</a:t>
            </a:r>
            <a:endParaRPr lang="en-US" dirty="0"/>
          </a:p>
        </p:txBody>
      </p:sp>
      <p:sp>
        <p:nvSpPr>
          <p:cNvPr id="3" name="Content Placeholder 2"/>
          <p:cNvSpPr>
            <a:spLocks noGrp="1"/>
          </p:cNvSpPr>
          <p:nvPr>
            <p:ph idx="1"/>
          </p:nvPr>
        </p:nvSpPr>
        <p:spPr/>
        <p:txBody>
          <a:bodyPr>
            <a:noAutofit/>
          </a:bodyPr>
          <a:lstStyle/>
          <a:p>
            <a:pPr algn="just"/>
            <a:r>
              <a:rPr lang="en-US" sz="2400" dirty="0"/>
              <a:t>In fact, most GIS software provides an </a:t>
            </a:r>
            <a:r>
              <a:rPr lang="en-US" sz="2400" i="1" dirty="0"/>
              <a:t>internal </a:t>
            </a:r>
            <a:r>
              <a:rPr lang="en-US" sz="2400" dirty="0"/>
              <a:t>relational data model, as well as support for </a:t>
            </a:r>
            <a:r>
              <a:rPr lang="en-US" sz="2400" i="1" dirty="0"/>
              <a:t>commercial off-the-shelf </a:t>
            </a:r>
            <a:r>
              <a:rPr lang="en-US" sz="2400" dirty="0"/>
              <a:t>(COTS) relational </a:t>
            </a:r>
            <a:r>
              <a:rPr lang="en-US" sz="2400" dirty="0" smtClean="0"/>
              <a:t>DBMS</a:t>
            </a:r>
            <a:r>
              <a:rPr lang="en-US" sz="2400" dirty="0"/>
              <a:t> </a:t>
            </a:r>
            <a:r>
              <a:rPr lang="en-US" sz="2400" dirty="0" smtClean="0"/>
              <a:t>(</a:t>
            </a:r>
            <a:r>
              <a:rPr lang="en-US" sz="2400" i="1" dirty="0"/>
              <a:t>external </a:t>
            </a:r>
            <a:r>
              <a:rPr lang="en-US" sz="2400" dirty="0" smtClean="0"/>
              <a:t>DBMS).</a:t>
            </a:r>
          </a:p>
          <a:p>
            <a:pPr algn="just"/>
            <a:r>
              <a:rPr lang="en-US" sz="2400" dirty="0" smtClean="0"/>
              <a:t> </a:t>
            </a:r>
            <a:r>
              <a:rPr lang="en-US" sz="2400" dirty="0"/>
              <a:t>This approach supports both users with small data sets, where an internal data model is sufficient, and customers with larger data sets who utilize a DBMS for other corporate data storage requirements. </a:t>
            </a:r>
            <a:endParaRPr lang="en-US" sz="2400" dirty="0" smtClean="0"/>
          </a:p>
          <a:p>
            <a:pPr algn="just"/>
            <a:r>
              <a:rPr lang="en-US" sz="2400" dirty="0" smtClean="0"/>
              <a:t>With </a:t>
            </a:r>
            <a:r>
              <a:rPr lang="en-US" sz="2400" dirty="0"/>
              <a:t>an external DBMS the GIS software can simply </a:t>
            </a:r>
            <a:r>
              <a:rPr lang="en-US" sz="2400" i="1" dirty="0"/>
              <a:t>connect </a:t>
            </a:r>
            <a:r>
              <a:rPr lang="en-US" sz="2400" dirty="0"/>
              <a:t>to the database, and the user can make use of the inherent capabilities of the DBMS. External DBMS’ tend to have much more extensive querying and data integrity capabilities than the GIS’ internal relational model. </a:t>
            </a:r>
          </a:p>
        </p:txBody>
      </p:sp>
    </p:spTree>
    <p:extLst>
      <p:ext uri="{BB962C8B-B14F-4D97-AF65-F5344CB8AC3E}">
        <p14:creationId xmlns:p14="http://schemas.microsoft.com/office/powerpoint/2010/main" val="27321467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Advantages of RDBMS</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simplicity </a:t>
            </a:r>
            <a:r>
              <a:rPr lang="en-US" dirty="0"/>
              <a:t>in organization and data </a:t>
            </a:r>
            <a:r>
              <a:rPr lang="en-US" dirty="0" smtClean="0"/>
              <a:t>modeling. </a:t>
            </a:r>
            <a:r>
              <a:rPr lang="en-US" dirty="0"/>
              <a:t>	</a:t>
            </a:r>
          </a:p>
          <a:p>
            <a:r>
              <a:rPr lang="en-US" dirty="0"/>
              <a:t>flexibility - data can be manipulated in an ad hoc manner by joining tables. 	</a:t>
            </a:r>
          </a:p>
          <a:p>
            <a:r>
              <a:rPr lang="en-US" dirty="0"/>
              <a:t>efficiency of storage - by the proper design of data tables redundant data can be minimized; and 	</a:t>
            </a:r>
          </a:p>
          <a:p>
            <a:r>
              <a:rPr lang="en-US" dirty="0"/>
              <a:t>the non-procedural nature - queries on a relational database do not need to take into account the internal organization of the data. </a:t>
            </a:r>
            <a:endParaRPr lang="en-US" dirty="0" smtClean="0"/>
          </a:p>
          <a:p>
            <a:r>
              <a:rPr lang="en-US" dirty="0" smtClean="0"/>
              <a:t>So, this is why, the </a:t>
            </a:r>
            <a:r>
              <a:rPr lang="en-US" dirty="0"/>
              <a:t>relational DBMS has emerged as the dominant commercial data management tool in GIS implementation and application. </a:t>
            </a:r>
          </a:p>
          <a:p>
            <a:endParaRPr lang="en-US" dirty="0"/>
          </a:p>
          <a:p>
            <a:pPr marL="0" indent="0">
              <a:buNone/>
            </a:pPr>
            <a:endParaRPr lang="en-US" dirty="0"/>
          </a:p>
        </p:txBody>
      </p:sp>
    </p:spTree>
    <p:extLst>
      <p:ext uri="{BB962C8B-B14F-4D97-AF65-F5344CB8AC3E}">
        <p14:creationId xmlns:p14="http://schemas.microsoft.com/office/powerpoint/2010/main" val="22264641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Vector &amp; Raster in RDBMS</a:t>
            </a:r>
            <a:endParaRPr lang="en-US" dirty="0"/>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99" y="1613994"/>
            <a:ext cx="8229601" cy="4558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04580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595</Words>
  <Application>Microsoft Office PowerPoint</Application>
  <PresentationFormat>On-screen Show (4:3)</PresentationFormat>
  <Paragraphs>39</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Introduction to Geographical Information Systems (GIS)</vt:lpstr>
      <vt:lpstr>Attribute data modeling  (part 2)</vt:lpstr>
      <vt:lpstr>Relational Model</vt:lpstr>
      <vt:lpstr>Relational Model (Cont.)</vt:lpstr>
      <vt:lpstr>Relational Models</vt:lpstr>
      <vt:lpstr>Relational Model</vt:lpstr>
      <vt:lpstr>Relational DBMS &amp; GIS</vt:lpstr>
      <vt:lpstr>Advantages of RDBMS</vt:lpstr>
      <vt:lpstr>Vector &amp; Raster in RDBMS</vt:lpstr>
      <vt:lpstr>Object Oriented Data Model</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Geographical Information Systems (GIS)</dc:title>
  <dc:creator>salahuddin jokhio</dc:creator>
  <cp:lastModifiedBy>salahuddin jokhio</cp:lastModifiedBy>
  <cp:revision>11</cp:revision>
  <dcterms:created xsi:type="dcterms:W3CDTF">2012-08-27T01:22:39Z</dcterms:created>
  <dcterms:modified xsi:type="dcterms:W3CDTF">2012-08-27T01:37:17Z</dcterms:modified>
</cp:coreProperties>
</file>